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967" r:id="rId2"/>
    <p:sldId id="1127" r:id="rId3"/>
    <p:sldId id="1048" r:id="rId4"/>
    <p:sldId id="1118" r:id="rId5"/>
    <p:sldId id="1119" r:id="rId6"/>
    <p:sldId id="1120" r:id="rId7"/>
    <p:sldId id="1121" r:id="rId8"/>
    <p:sldId id="1122" r:id="rId9"/>
    <p:sldId id="1123" r:id="rId10"/>
    <p:sldId id="1124" r:id="rId11"/>
    <p:sldId id="1126" r:id="rId12"/>
    <p:sldId id="1116" r:id="rId1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40"/>
    <a:srgbClr val="688FE2"/>
    <a:srgbClr val="CEF187"/>
    <a:srgbClr val="F3A274"/>
    <a:srgbClr val="EB6E7B"/>
    <a:srgbClr val="F2C029"/>
    <a:srgbClr val="F7301D"/>
    <a:srgbClr val="3C3D59"/>
    <a:srgbClr val="3FABA4"/>
    <a:srgbClr val="99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9AC89F-EBDF-1A99-2247-D549900E8D93}" v="2162" dt="2024-11-30T21:04:54.537"/>
    <p1510:client id="{7FA6AF2B-4C17-124B-D4E8-B3BDC986300F}" v="2074" dt="2024-11-29T04:49:37.507"/>
  </p1510:revLst>
</p1510:revInfo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08" autoAdjust="0"/>
    <p:restoredTop sz="98239" autoAdjust="0"/>
  </p:normalViewPr>
  <p:slideViewPr>
    <p:cSldViewPr>
      <p:cViewPr varScale="1">
        <p:scale>
          <a:sx n="83" d="100"/>
          <a:sy n="83" d="100"/>
        </p:scale>
        <p:origin x="120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5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15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B01FD1E3-89CE-8A4C-A434-EF3171EB99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021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23F66861-5F55-4945-B7B4-F7F06A945E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97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Arial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x-none">
              <a:latin typeface="Arial" charset="0"/>
              <a:cs typeface="Arial" charset="0"/>
            </a:endParaRPr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50AB575-368B-2C41-BB5B-817CAAA457FE}" type="slidenum">
              <a:rPr lang="en-US" sz="1300"/>
              <a:pPr eaLnBrk="1" hangingPunct="1"/>
              <a:t>1</a:t>
            </a:fld>
            <a:endParaRPr 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305ED-167B-3643-B5C0-19AC8354AA8A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C94157-C8F2-AA40-8005-5C428175E7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1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9A204-A1D2-784F-A40E-60D3F9F57AC6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70073E-8977-354E-AE8A-19E22ABD95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47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2E1FF-B6F7-C64E-9767-C4D39CD0ACBA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CF5FEE-E205-6E45-BDD1-48F8619863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19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C64233-517A-0A48-A124-E2269CA8C0F0}" type="datetime1">
              <a:rPr lang="en-US" smtClean="0"/>
              <a:t>12/2/2024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C6361F-A887-4E49-8C7C-3074FB7E08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397A3-5486-2748-92B0-9D73112C9378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8EDF19-7241-3C4A-9B75-A7D515A418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54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7D6E2-B5A6-984E-A6F4-72D6AC679323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D056A6-BE37-A94B-ADDF-007991FFA3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86C75-B55D-354D-90AA-F12E3E553DA1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586195-1696-F14E-9957-94F6675896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3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C5D327-D4E1-F84B-AF30-2D6524C0BDF1}" type="datetime1">
              <a:rPr lang="en-US" smtClean="0"/>
              <a:t>12/2/2024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994805-FB1A-D548-987F-33A9072B2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8BC532-D0AE-074A-A043-2B6D9E6357D8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919F05-9F21-4140-85A0-D09F59572A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6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B9CE2-669B-104E-B77D-B5DBB19B6FC2}" type="datetime1">
              <a:rPr lang="en-US" smtClean="0"/>
              <a:t>12/2/2024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5D8248-2E64-AF43-874E-04C2FDA86E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9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407D9-083F-5445-8BB5-299132948B8A}" type="datetime1">
              <a:rPr lang="en-US" smtClean="0"/>
              <a:t>12/2/2024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44F225-D347-F34F-8B65-D71D95FE2D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01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189BF-1587-E440-9F9F-E2A903997E51}" type="datetime1">
              <a:rPr lang="en-US" smtClean="0"/>
              <a:t>12/2/2024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AE00AF-80F5-AC4B-89E1-9B4C64B032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3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E9FDA1-B73B-B34F-8101-15DFD4B547A7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00536D-BFBD-D147-A81A-A09F122A99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1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9B692-F2BC-3B46-9FCB-3EEB680BC780}" type="datetime1">
              <a:rPr lang="en-US" smtClean="0"/>
              <a:t>12/2/2024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2F27CA-5CFD-1340-8C24-CADD7023E3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1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1C44E3D0-A948-014C-87A8-A17A002D4B89}" type="datetime1">
              <a:rPr lang="en-US" smtClean="0"/>
              <a:t>12/2/2024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/>
              <a:t>kfupm.edu.sa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347C8C1-E503-1C42-A789-ED0DB693D31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6096000" cy="609600"/>
          </a:xfrm>
          <a:prstGeom prst="rect">
            <a:avLst/>
          </a:prstGeom>
          <a:solidFill>
            <a:srgbClr val="CC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x-none" sz="2000" b="1">
              <a:solidFill>
                <a:schemeClr val="bg1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6553200"/>
            <a:ext cx="8001000" cy="304800"/>
          </a:xfrm>
          <a:prstGeom prst="rect">
            <a:avLst/>
          </a:prstGeom>
          <a:solidFill>
            <a:schemeClr val="tx2">
              <a:alpha val="4901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>
              <a:lnSpc>
                <a:spcPct val="120000"/>
              </a:lnSpc>
            </a:pPr>
            <a:endParaRPr lang="en-GB" sz="1400" b="1">
              <a:solidFill>
                <a:schemeClr val="bg1"/>
              </a:solidFill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8001000" y="6553200"/>
            <a:ext cx="1143000" cy="303213"/>
          </a:xfrm>
          <a:prstGeom prst="rect">
            <a:avLst/>
          </a:prstGeom>
          <a:solidFill>
            <a:srgbClr val="CC0000"/>
          </a:solidFill>
          <a:ln w="9525">
            <a:solidFill>
              <a:srgbClr val="CC2114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20000"/>
              </a:lnSpc>
            </a:pPr>
            <a:endParaRPr lang="en-GB" sz="1400" b="1">
              <a:solidFill>
                <a:schemeClr val="bg1"/>
              </a:solidFill>
            </a:endParaRPr>
          </a:p>
        </p:txBody>
      </p:sp>
      <p:pic>
        <p:nvPicPr>
          <p:cNvPr id="1034" name="Picture 10" descr="logo1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30480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762000" y="6553200"/>
            <a:ext cx="190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x-none" sz="1200"/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3200400" y="6553200"/>
            <a:ext cx="289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endParaRPr lang="x-none" sz="1200"/>
          </a:p>
        </p:txBody>
      </p:sp>
      <p:sp>
        <p:nvSpPr>
          <p:cNvPr id="1037" name="Rectangle 13"/>
          <p:cNvSpPr>
            <a:spLocks noChangeArrowheads="1"/>
          </p:cNvSpPr>
          <p:nvPr/>
        </p:nvSpPr>
        <p:spPr bwMode="auto">
          <a:xfrm>
            <a:off x="6629400" y="6553200"/>
            <a:ext cx="190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/>
            <a:fld id="{E9651EFD-7700-D648-9061-7C7C71C33350}" type="slidenum">
              <a:rPr lang="en-US" sz="1200"/>
              <a:pPr algn="r"/>
              <a:t>‹#›</a:t>
            </a:fld>
            <a:endParaRPr lang="en-US" sz="1200"/>
          </a:p>
        </p:txBody>
      </p:sp>
      <p:sp>
        <p:nvSpPr>
          <p:cNvPr id="1038" name="Text Box 15"/>
          <p:cNvSpPr txBox="1">
            <a:spLocks noChangeArrowheads="1"/>
          </p:cNvSpPr>
          <p:nvPr userDrawn="1"/>
        </p:nvSpPr>
        <p:spPr bwMode="auto">
          <a:xfrm>
            <a:off x="0" y="6553200"/>
            <a:ext cx="2743200" cy="3048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1400" b="1" i="1">
                <a:latin typeface="Verdana" pitchFamily="34" charset="0"/>
                <a:ea typeface="+mn-ea"/>
              </a:rPr>
              <a:t>partnerships@work</a:t>
            </a:r>
          </a:p>
        </p:txBody>
      </p:sp>
      <p:sp>
        <p:nvSpPr>
          <p:cNvPr id="1039" name="Text Box 16"/>
          <p:cNvSpPr txBox="1">
            <a:spLocks noChangeArrowheads="1"/>
          </p:cNvSpPr>
          <p:nvPr userDrawn="1"/>
        </p:nvSpPr>
        <p:spPr bwMode="auto">
          <a:xfrm>
            <a:off x="6477000" y="6580188"/>
            <a:ext cx="1598613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© Indecomm Corporation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ＭＳ Ｐゴシック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abnews.com/node/2467926/medi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puhip.2022.100257" TargetMode="External"/><Relationship Id="rId3" Type="http://schemas.openxmlformats.org/officeDocument/2006/relationships/hyperlink" Target="https://www.morganlewis.com/pubs/2024/09/saudi-arabia-personal-data-protection-law-transition-period-ends-september-14" TargetMode="External"/><Relationship Id="rId7" Type="http://schemas.openxmlformats.org/officeDocument/2006/relationships/hyperlink" Target="https://www.statista.com/statistics/326445/leading-snapchat-marke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rabnews.com/node/2508531/saudi-arabia" TargetMode="External"/><Relationship Id="rId5" Type="http://schemas.openxmlformats.org/officeDocument/2006/relationships/hyperlink" Target="https://www.youtube.com/watch?v=RXiLAn3vUKg" TargetMode="External"/><Relationship Id="rId4" Type="http://schemas.openxmlformats.org/officeDocument/2006/relationships/hyperlink" Target="http://www.youtube.com" TargetMode="External"/><Relationship Id="rId9" Type="http://schemas.openxmlformats.org/officeDocument/2006/relationships/hyperlink" Target="https://www.arabnews.com/node/2467926/medi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326445/leading-snapchat-market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puhip.2022.100257" TargetMode="Externa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abnews.com/node/2508531/saudi-arabi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XiLAn3vUK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morganlewis.com/pubs/2024/09/saudi-arabia-personal-data-protection-law-transition-period-ends-september-14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anorama-14.jpg"/>
          <p:cNvPicPr>
            <a:picLocks noChangeAspect="1"/>
          </p:cNvPicPr>
          <p:nvPr/>
        </p:nvPicPr>
        <p:blipFill>
          <a:blip r:embed="rId3" cstate="email">
            <a:alphaModFix amt="46000"/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5733"/>
            <a:ext cx="9144000" cy="31122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0D7E4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x-none">
              <a:solidFill>
                <a:srgbClr val="000000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3" name="Picture 2" descr="kfupm-seal.png"/>
          <p:cNvPicPr>
            <a:picLocks noChangeAspect="1"/>
          </p:cNvPicPr>
          <p:nvPr/>
        </p:nvPicPr>
        <p:blipFill rotWithShape="1">
          <a:blip r:embed="rId5" cstate="email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4555" y="1364770"/>
            <a:ext cx="8039100" cy="10772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/>
                <a:ea typeface="ＭＳ Ｐゴシック"/>
                <a:cs typeface="Open Sans"/>
              </a:rPr>
              <a:t>Topic Title: Social Media and News Dissemination: Impact Analysis</a:t>
            </a:r>
            <a:endParaRPr lang="x-none" sz="32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pic>
        <p:nvPicPr>
          <p:cNvPr id="2" name="Picture 1" descr="kfupm-logo-with-verse-white-ar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67211"/>
            <a:ext cx="5093680" cy="11036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FB35FD-A7EA-4949-909C-4630FA3361D3}"/>
              </a:ext>
            </a:extLst>
          </p:cNvPr>
          <p:cNvSpPr/>
          <p:nvPr/>
        </p:nvSpPr>
        <p:spPr>
          <a:xfrm>
            <a:off x="394353" y="2555251"/>
            <a:ext cx="8039100" cy="107721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/>
                <a:ea typeface="ＭＳ Ｐゴシック"/>
                <a:cs typeface="Open Sans"/>
              </a:rPr>
              <a:t>Student ID and Name: 202132090 Muhammad Mujtaba Zaman</a:t>
            </a:r>
            <a:endParaRPr lang="x-none" sz="32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B10C7F-CCAE-4940-89F8-6D473C1ABA7B}"/>
              </a:ext>
            </a:extLst>
          </p:cNvPr>
          <p:cNvSpPr/>
          <p:nvPr/>
        </p:nvSpPr>
        <p:spPr>
          <a:xfrm>
            <a:off x="410517" y="3676797"/>
            <a:ext cx="8039100" cy="58477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Open Sans"/>
                <a:ea typeface="ＭＳ Ｐゴシック"/>
                <a:cs typeface="Open Sans"/>
              </a:rPr>
              <a:t>Instructor Name: Saeed Muhammad</a:t>
            </a:r>
            <a:endParaRPr lang="x-none" sz="32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fupm-seal.png"/>
          <p:cNvPicPr>
            <a:picLocks noChangeAspect="1"/>
          </p:cNvPicPr>
          <p:nvPr/>
        </p:nvPicPr>
        <p:blipFill rotWithShape="1">
          <a:blip r:embed="rId2" cstate="email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9396" y="403825"/>
            <a:ext cx="8200320" cy="14465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400" dirty="0">
                <a:latin typeface="Open Sans"/>
                <a:ea typeface="Open Sans"/>
                <a:cs typeface="Open Sans"/>
              </a:rPr>
              <a:t>Future of news dissemination</a:t>
            </a:r>
          </a:p>
          <a:p>
            <a:endParaRPr lang="en-US" sz="4400" dirty="0">
              <a:latin typeface="Open Sans"/>
              <a:cs typeface="Open San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381000" y="1371600"/>
            <a:ext cx="8458200" cy="0"/>
          </a:xfrm>
          <a:prstGeom prst="line">
            <a:avLst/>
          </a:prstGeom>
          <a:ln>
            <a:solidFill>
              <a:srgbClr val="0D7E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00" y="6323013"/>
            <a:ext cx="533400" cy="231775"/>
          </a:xfrm>
        </p:spPr>
        <p:txBody>
          <a:bodyPr/>
          <a:lstStyle/>
          <a:p>
            <a:fld id="{CF586195-1696-F14E-9957-94F667589638}" type="slidenum">
              <a:rPr lang="en-US" sz="800" b="1" smtClean="0">
                <a:solidFill>
                  <a:srgbClr val="595959"/>
                </a:solidFill>
              </a:rPr>
              <a:pPr/>
              <a:t>10</a:t>
            </a:fld>
            <a:endParaRPr lang="en-US" sz="800" b="1" dirty="0">
              <a:solidFill>
                <a:srgbClr val="595959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397" y="1854875"/>
            <a:ext cx="8201858" cy="370768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AI algorithms will continue to grow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AI can help in publishing process and disseminate urgent news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KSA will need to become more flexible and adapt to future news transformations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KSA </a:t>
            </a:r>
            <a:r>
              <a:rPr lang="en-US" sz="2800" dirty="0" err="1">
                <a:latin typeface="Calibri"/>
                <a:ea typeface="Calibri"/>
                <a:cs typeface="Calibri"/>
              </a:rPr>
              <a:t>willl</a:t>
            </a:r>
            <a:r>
              <a:rPr lang="en-US" sz="2800" dirty="0">
                <a:latin typeface="Calibri"/>
                <a:ea typeface="Calibri"/>
                <a:cs typeface="Calibri"/>
              </a:rPr>
              <a:t> need to combat misinformation from social media</a:t>
            </a: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46280-93FF-2507-F498-DB93AA00FAF2}"/>
              </a:ext>
            </a:extLst>
          </p:cNvPr>
          <p:cNvSpPr txBox="1"/>
          <p:nvPr/>
        </p:nvSpPr>
        <p:spPr>
          <a:xfrm>
            <a:off x="693227" y="6325268"/>
            <a:ext cx="68622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[6]</a:t>
            </a:r>
          </a:p>
          <a:p>
            <a:r>
              <a:rPr lang="en-US" dirty="0">
                <a:latin typeface="Arial"/>
                <a:cs typeface="Arial"/>
              </a:rPr>
              <a:t>N. </a:t>
            </a:r>
            <a:r>
              <a:rPr lang="en-US" dirty="0" err="1">
                <a:latin typeface="Arial"/>
                <a:cs typeface="Arial"/>
              </a:rPr>
              <a:t>Alturki</a:t>
            </a:r>
            <a:r>
              <a:rPr lang="en-US" dirty="0">
                <a:latin typeface="Arial"/>
                <a:cs typeface="Arial"/>
              </a:rPr>
              <a:t>, “Challenges of the future discussed at Saudi Media Forum’s closing day,” </a:t>
            </a:r>
            <a:r>
              <a:rPr lang="en-US" i="1" dirty="0">
                <a:latin typeface="Arial"/>
                <a:cs typeface="Arial"/>
              </a:rPr>
              <a:t>Arab News</a:t>
            </a:r>
            <a:r>
              <a:rPr lang="en-US" dirty="0">
                <a:latin typeface="Arial"/>
                <a:cs typeface="Arial"/>
              </a:rPr>
              <a:t>, Feb. 21, 2024. </a:t>
            </a:r>
            <a:r>
              <a:rPr lang="en-US" dirty="0">
                <a:latin typeface="Arial"/>
                <a:cs typeface="Arial"/>
                <a:hlinkClick r:id="rId3"/>
              </a:rPr>
              <a:t>https://www.arabnews.com/node/2467926/media</a:t>
            </a:r>
            <a:r>
              <a:rPr lang="en-US" dirty="0">
                <a:latin typeface="Arial"/>
                <a:cs typeface="Arial"/>
              </a:rPr>
              <a:t> (accessed Nov. 30, 2024).</a:t>
            </a:r>
          </a:p>
          <a:p>
            <a:pPr algn="l"/>
            <a:endParaRPr lang="en-US" dirty="0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5D449B86-4249-A886-E569-D36C072AE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373" y="4764405"/>
            <a:ext cx="1514475" cy="1466850"/>
          </a:xfrm>
          <a:prstGeom prst="rect">
            <a:avLst/>
          </a:prstGeom>
        </p:spPr>
      </p:pic>
      <p:pic>
        <p:nvPicPr>
          <p:cNvPr id="6" name="Picture 5" descr="A person holding her head surrounded by many speech bubbles&#10;&#10;Description automatically generated">
            <a:extLst>
              <a:ext uri="{FF2B5EF4-FFF2-40B4-BE49-F238E27FC236}">
                <a16:creationId xmlns:a16="http://schemas.microsoft.com/office/drawing/2014/main" id="{3B18C7D5-1146-0CE8-518F-BD40CCA53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190" y="4767024"/>
            <a:ext cx="2286000" cy="1553051"/>
          </a:xfrm>
          <a:prstGeom prst="rect">
            <a:avLst/>
          </a:prstGeom>
        </p:spPr>
      </p:pic>
      <p:pic>
        <p:nvPicPr>
          <p:cNvPr id="7" name="Picture 6" descr="A phone with a message on it&#10;&#10;Description automatically generated">
            <a:extLst>
              <a:ext uri="{FF2B5EF4-FFF2-40B4-BE49-F238E27FC236}">
                <a16:creationId xmlns:a16="http://schemas.microsoft.com/office/drawing/2014/main" id="{C50DFAA7-61AB-354D-85E1-AC7B3108A1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9772" t="17531" r="19392" b="26500"/>
          <a:stretch/>
        </p:blipFill>
        <p:spPr>
          <a:xfrm>
            <a:off x="2164273" y="4698444"/>
            <a:ext cx="2412951" cy="16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5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257800" y="544830"/>
            <a:ext cx="2691763" cy="76944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400" dirty="0">
                <a:latin typeface="Hacen Tunisia"/>
                <a:ea typeface="ＭＳ Ｐゴシック"/>
                <a:cs typeface="Arial"/>
              </a:rPr>
              <a:t>Conclusion</a:t>
            </a:r>
            <a:endParaRPr lang="en-US" dirty="0" err="1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257800" y="1371600"/>
            <a:ext cx="3581400" cy="0"/>
          </a:xfrm>
          <a:prstGeom prst="line">
            <a:avLst/>
          </a:prstGeom>
          <a:ln>
            <a:solidFill>
              <a:srgbClr val="0D7E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05400" y="1752600"/>
            <a:ext cx="373380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Clr>
                <a:srgbClr val="0D7E40"/>
              </a:buClr>
              <a:buFont typeface="Wingdings" charset="2"/>
              <a:buChar char="§"/>
            </a:pPr>
            <a:endParaRPr lang="x-none" sz="1800" dirty="0">
              <a:solidFill>
                <a:srgbClr val="0D7E40"/>
              </a:solidFill>
              <a:latin typeface="Hacen Tunisia Lt"/>
              <a:cs typeface="Hacen Tunisia Lt"/>
            </a:endParaRPr>
          </a:p>
        </p:txBody>
      </p:sp>
      <p:pic>
        <p:nvPicPr>
          <p:cNvPr id="19" name="Picture 18" descr="Jabal-Mosque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56121" cy="6858000"/>
          </a:xfrm>
          <a:prstGeom prst="rect">
            <a:avLst/>
          </a:prstGeom>
        </p:spPr>
      </p:pic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00" y="6323013"/>
            <a:ext cx="533400" cy="231775"/>
          </a:xfrm>
        </p:spPr>
        <p:txBody>
          <a:bodyPr/>
          <a:lstStyle/>
          <a:p>
            <a:fld id="{CF586195-1696-F14E-9957-94F667589638}" type="slidenum">
              <a:rPr lang="en-US" sz="800" b="1" smtClean="0">
                <a:solidFill>
                  <a:srgbClr val="FFFFFF"/>
                </a:solidFill>
              </a:rPr>
              <a:pPr/>
              <a:t>11</a:t>
            </a:fld>
            <a:endParaRPr lang="en-US" sz="800" b="1" dirty="0">
              <a:solidFill>
                <a:srgbClr val="FFFFFF"/>
              </a:solidFill>
            </a:endParaRPr>
          </a:p>
        </p:txBody>
      </p:sp>
      <p:pic>
        <p:nvPicPr>
          <p:cNvPr id="10" name="Picture 9" descr="kfupm-seal.png"/>
          <p:cNvPicPr>
            <a:picLocks noChangeAspect="1"/>
          </p:cNvPicPr>
          <p:nvPr/>
        </p:nvPicPr>
        <p:blipFill rotWithShape="1">
          <a:blip r:embed="rId4" cstate="email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67C4CE-52CE-D9B9-B813-068E6BC54C9C}"/>
              </a:ext>
            </a:extLst>
          </p:cNvPr>
          <p:cNvSpPr/>
          <p:nvPr/>
        </p:nvSpPr>
        <p:spPr>
          <a:xfrm>
            <a:off x="5115707" y="1854875"/>
            <a:ext cx="3961328" cy="345120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KSA uses social media mainly for news dissemination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There are many challenges relating to social media usage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We need to take them into consideration</a:t>
            </a:r>
          </a:p>
        </p:txBody>
      </p:sp>
    </p:spTree>
    <p:extLst>
      <p:ext uri="{BB962C8B-B14F-4D97-AF65-F5344CB8AC3E}">
        <p14:creationId xmlns:p14="http://schemas.microsoft.com/office/powerpoint/2010/main" val="136010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23191" y="0"/>
            <a:ext cx="9167191" cy="6858000"/>
          </a:xfrm>
          <a:prstGeom prst="rect">
            <a:avLst/>
          </a:prstGeom>
          <a:solidFill>
            <a:srgbClr val="007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x-none" dirty="0"/>
          </a:p>
        </p:txBody>
      </p:sp>
      <p:pic>
        <p:nvPicPr>
          <p:cNvPr id="9" name="Picture 8" descr="kfupm-seal.png"/>
          <p:cNvPicPr>
            <a:picLocks noChangeAspect="1"/>
          </p:cNvPicPr>
          <p:nvPr/>
        </p:nvPicPr>
        <p:blipFill rotWithShape="1">
          <a:blip r:embed="rId2" cstate="email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6D30BD-F8BC-1CC3-7BF8-EAEEB4884168}"/>
              </a:ext>
            </a:extLst>
          </p:cNvPr>
          <p:cNvSpPr txBox="1"/>
          <p:nvPr/>
        </p:nvSpPr>
        <p:spPr>
          <a:xfrm>
            <a:off x="-21122" y="5476761"/>
            <a:ext cx="761238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Any Questions</a:t>
            </a:r>
          </a:p>
          <a:p>
            <a:endParaRPr lang="en-US" sz="2800" dirty="0">
              <a:solidFill>
                <a:srgbClr val="FFFFFF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28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Thank you for Watching and Listening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32B5DB-8F7B-10FA-50EB-84F0977FA8C7}"/>
              </a:ext>
            </a:extLst>
          </p:cNvPr>
          <p:cNvSpPr txBox="1"/>
          <p:nvPr/>
        </p:nvSpPr>
        <p:spPr>
          <a:xfrm>
            <a:off x="842" y="321145"/>
            <a:ext cx="9166860" cy="5478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References</a:t>
            </a:r>
            <a:endParaRPr lang="en-US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[1]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Ksenia Andreeva and A.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Neskoromyuk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, “Saudi Arabia Personal Data Protection Law: Transition Period Ends September 14,” </a:t>
            </a:r>
            <a:r>
              <a:rPr lang="en-US" sz="1400" i="1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Morganlewis.com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, Sep. 12, 2024. 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https://www.morganlewis.com/pubs/2024/09/saudi-arabia-personal-data-protection-law-transition-period-ends-september-14</a:t>
            </a:r>
            <a:endParaRPr lang="en-US" sz="1400">
              <a:solidFill>
                <a:srgbClr val="FFFFFF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[2]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M. Pat and The Film Theorists, “Film Theory: How YouTube BROKE Your Brain!,” </a:t>
            </a:r>
            <a:r>
              <a:rPr lang="en-US" sz="1400" i="1" dirty="0">
                <a:solidFill>
                  <a:srgbClr val="FFFFFF"/>
                </a:solidFill>
                <a:latin typeface="Arial"/>
                <a:ea typeface="ＭＳ Ｐゴシック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www.youtube.com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, Dec. 10, 2023. 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https://www.youtube.com/watch?v=RXiLAn3vUKg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 (accessed Dec. 12, 2023).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[3]</a:t>
            </a:r>
          </a:p>
          <a:p>
            <a:r>
              <a:rPr lang="en-US" sz="1400" dirty="0" err="1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Ghadi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 Joudah, “Botulism outbreak traced to mayonnaise at Riyadh restaurant,” </a:t>
            </a:r>
            <a:r>
              <a:rPr lang="en-US" sz="1400" i="1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Arab News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, May 11, 2024. 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https://www.arabnews.com/node/2508531/saudi-arabia</a:t>
            </a:r>
            <a:endParaRPr lang="en-US" sz="1400">
              <a:solidFill>
                <a:srgbClr val="FFFFFF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[4]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S. J. Dixon, “Snapchat usage reach by country 2024,” </a:t>
            </a:r>
            <a:r>
              <a:rPr lang="en-US" sz="1400" i="1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Statista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, Jun. 26, 2024. 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https://www.statista.com/statistics/326445/leading-snapchat-market/</a:t>
            </a:r>
            <a:endParaRPr lang="en-US" sz="1400">
              <a:solidFill>
                <a:srgbClr val="FFFFFF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[5]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R. N.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Aldekhyyel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en-US" sz="1400" i="1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et al.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, “The Saudi Ministries Twitter communication strategies during the COVID-19 pandemic: A qualitative content analysis study,” </a:t>
            </a:r>
            <a:r>
              <a:rPr lang="en-US" sz="1400" i="1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Public Health in Practice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, vol. 3, p. 100257, Apr. 2022,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doi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: 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https://doi.org/10.1016/j.puhip.2022.100257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.</a:t>
            </a:r>
            <a:endParaRPr lang="en-US" sz="1400">
              <a:solidFill>
                <a:srgbClr val="FFFFFF"/>
              </a:solidFill>
              <a:latin typeface="Arial"/>
              <a:ea typeface="ＭＳ Ｐゴシック"/>
              <a:cs typeface="Arial"/>
            </a:endParaRPr>
          </a:p>
          <a:p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[6]</a:t>
            </a:r>
          </a:p>
          <a:p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N. </a:t>
            </a:r>
            <a:r>
              <a:rPr lang="en-US" sz="1400" dirty="0" err="1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Alturki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, “Challenges of the future discussed at Saudi Media Forum’s closing day,” </a:t>
            </a:r>
            <a:r>
              <a:rPr lang="en-US" sz="1400" i="1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Arab News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, Feb. 21, 2024. 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https://www.arabnews.com/node/2467926/media</a:t>
            </a:r>
            <a:r>
              <a:rPr lang="en-US" sz="1400" dirty="0">
                <a:solidFill>
                  <a:srgbClr val="FFFFFF"/>
                </a:solidFill>
                <a:latin typeface="Arial"/>
                <a:ea typeface="ＭＳ Ｐゴシック"/>
                <a:cs typeface="Arial"/>
              </a:rPr>
              <a:t> (accessed Nov. 30, 2024).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27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257800" y="544830"/>
            <a:ext cx="1880643" cy="76944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400" dirty="0">
                <a:latin typeface="Hacen Tunisia"/>
                <a:ea typeface="ＭＳ Ｐゴシック"/>
                <a:cs typeface="Arial"/>
              </a:rPr>
              <a:t>Outline</a:t>
            </a:r>
            <a:endParaRPr lang="en-US" sz="4400" dirty="0">
              <a:latin typeface="Hacen Tunisia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257800" y="1371600"/>
            <a:ext cx="3581400" cy="0"/>
          </a:xfrm>
          <a:prstGeom prst="line">
            <a:avLst/>
          </a:prstGeom>
          <a:ln>
            <a:solidFill>
              <a:srgbClr val="0D7E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05400" y="1752600"/>
            <a:ext cx="373380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Clr>
                <a:srgbClr val="0D7E40"/>
              </a:buClr>
              <a:buFont typeface="Wingdings" charset="2"/>
              <a:buChar char="§"/>
            </a:pPr>
            <a:endParaRPr lang="x-none" sz="1800" dirty="0">
              <a:solidFill>
                <a:srgbClr val="0D7E40"/>
              </a:solidFill>
              <a:latin typeface="Hacen Tunisia Lt"/>
              <a:cs typeface="Hacen Tunisia Lt"/>
            </a:endParaRPr>
          </a:p>
        </p:txBody>
      </p:sp>
      <p:pic>
        <p:nvPicPr>
          <p:cNvPr id="19" name="Picture 18" descr="Jabal-Mosque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56121" cy="6858000"/>
          </a:xfrm>
          <a:prstGeom prst="rect">
            <a:avLst/>
          </a:prstGeom>
        </p:spPr>
      </p:pic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00" y="6323013"/>
            <a:ext cx="533400" cy="231775"/>
          </a:xfrm>
        </p:spPr>
        <p:txBody>
          <a:bodyPr/>
          <a:lstStyle/>
          <a:p>
            <a:fld id="{CF586195-1696-F14E-9957-94F667589638}" type="slidenum">
              <a:rPr lang="en-US" sz="800" b="1" smtClean="0">
                <a:solidFill>
                  <a:srgbClr val="FFFFFF"/>
                </a:solidFill>
              </a:rPr>
              <a:pPr/>
              <a:t>2</a:t>
            </a:fld>
            <a:endParaRPr lang="en-US" sz="800" b="1" dirty="0">
              <a:solidFill>
                <a:srgbClr val="FFFFFF"/>
              </a:solidFill>
            </a:endParaRPr>
          </a:p>
        </p:txBody>
      </p:sp>
      <p:pic>
        <p:nvPicPr>
          <p:cNvPr id="10" name="Picture 9" descr="kfupm-seal.png"/>
          <p:cNvPicPr>
            <a:picLocks noChangeAspect="1"/>
          </p:cNvPicPr>
          <p:nvPr/>
        </p:nvPicPr>
        <p:blipFill rotWithShape="1">
          <a:blip r:embed="rId4" cstate="email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67C4CE-52CE-D9B9-B813-068E6BC54C9C}"/>
              </a:ext>
            </a:extLst>
          </p:cNvPr>
          <p:cNvSpPr/>
          <p:nvPr/>
        </p:nvSpPr>
        <p:spPr>
          <a:xfrm>
            <a:off x="5115707" y="1854875"/>
            <a:ext cx="3961328" cy="396416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latin typeface="Calibri"/>
                <a:ea typeface="Calibri"/>
                <a:cs typeface="Calibri"/>
              </a:rPr>
              <a:t>Evolution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latin typeface="Calibri"/>
                <a:ea typeface="Calibri"/>
                <a:cs typeface="Calibri"/>
              </a:rPr>
              <a:t>Benefits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n-US" sz="2800">
                <a:latin typeface="Calibri"/>
                <a:ea typeface="Calibri"/>
                <a:cs typeface="Calibri"/>
              </a:rPr>
              <a:t>Challenges</a:t>
            </a:r>
            <a:endParaRPr lang="en-US" sz="2800" dirty="0">
              <a:latin typeface="Calibri"/>
              <a:ea typeface="Calibri"/>
              <a:cs typeface="Calibri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latin typeface="Calibri"/>
                <a:ea typeface="Calibri"/>
                <a:cs typeface="Calibri"/>
              </a:rPr>
              <a:t>Societal Impact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n-US" sz="2800">
                <a:latin typeface="Calibri"/>
                <a:ea typeface="Calibri"/>
                <a:cs typeface="Calibri"/>
              </a:rPr>
              <a:t>Media Algorithms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n-US" sz="2800">
                <a:latin typeface="Calibri"/>
                <a:ea typeface="Calibri"/>
                <a:cs typeface="Calibri"/>
              </a:rPr>
              <a:t>Government Regulations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AutoNum type="arabicPeriod"/>
            </a:pPr>
            <a:r>
              <a:rPr lang="en-US" sz="2800" dirty="0">
                <a:latin typeface="Calibri"/>
                <a:ea typeface="Calibri"/>
                <a:cs typeface="Calibri"/>
              </a:rPr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15700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257800" y="544830"/>
            <a:ext cx="3039678" cy="769441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r>
              <a:rPr lang="en-US" sz="4400" dirty="0">
                <a:latin typeface="Hacen Tunisia"/>
                <a:ea typeface="ＭＳ Ｐゴシック"/>
                <a:cs typeface="Arial"/>
              </a:rPr>
              <a:t>Introduction</a:t>
            </a:r>
            <a:endParaRPr lang="en-US" sz="4400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257800" y="1371600"/>
            <a:ext cx="3581400" cy="0"/>
          </a:xfrm>
          <a:prstGeom prst="line">
            <a:avLst/>
          </a:prstGeom>
          <a:ln>
            <a:solidFill>
              <a:srgbClr val="0D7E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105400" y="1752600"/>
            <a:ext cx="3733800" cy="484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Clr>
                <a:srgbClr val="0D7E40"/>
              </a:buClr>
              <a:buFont typeface="Wingdings" charset="2"/>
              <a:buChar char="§"/>
            </a:pPr>
            <a:endParaRPr lang="x-none" sz="1800" dirty="0">
              <a:solidFill>
                <a:srgbClr val="0D7E40"/>
              </a:solidFill>
              <a:latin typeface="Hacen Tunisia Lt"/>
              <a:cs typeface="Hacen Tunisia Lt"/>
            </a:endParaRPr>
          </a:p>
        </p:txBody>
      </p:sp>
      <p:pic>
        <p:nvPicPr>
          <p:cNvPr id="19" name="Picture 18" descr="Jabal-Mosque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56121" cy="6858000"/>
          </a:xfrm>
          <a:prstGeom prst="rect">
            <a:avLst/>
          </a:prstGeom>
        </p:spPr>
      </p:pic>
      <p:sp>
        <p:nvSpPr>
          <p:cNvPr id="2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00" y="6323013"/>
            <a:ext cx="533400" cy="231775"/>
          </a:xfrm>
        </p:spPr>
        <p:txBody>
          <a:bodyPr/>
          <a:lstStyle/>
          <a:p>
            <a:fld id="{CF586195-1696-F14E-9957-94F667589638}" type="slidenum">
              <a:rPr lang="en-US" sz="800" b="1" smtClean="0">
                <a:solidFill>
                  <a:srgbClr val="FFFFFF"/>
                </a:solidFill>
              </a:rPr>
              <a:pPr/>
              <a:t>3</a:t>
            </a:fld>
            <a:endParaRPr lang="en-US" sz="800" b="1" dirty="0">
              <a:solidFill>
                <a:srgbClr val="FFFFFF"/>
              </a:solidFill>
            </a:endParaRPr>
          </a:p>
        </p:txBody>
      </p:sp>
      <p:pic>
        <p:nvPicPr>
          <p:cNvPr id="10" name="Picture 9" descr="kfupm-seal.png"/>
          <p:cNvPicPr>
            <a:picLocks noChangeAspect="1"/>
          </p:cNvPicPr>
          <p:nvPr/>
        </p:nvPicPr>
        <p:blipFill rotWithShape="1">
          <a:blip r:embed="rId4" cstate="email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67C4CE-52CE-D9B9-B813-068E6BC54C9C}"/>
              </a:ext>
            </a:extLst>
          </p:cNvPr>
          <p:cNvSpPr/>
          <p:nvPr/>
        </p:nvSpPr>
        <p:spPr>
          <a:xfrm>
            <a:off x="5115707" y="1854875"/>
            <a:ext cx="3961328" cy="356918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Many platforms are used like Arab News, Saudi Gazette, twitter, and snapchat for news</a:t>
            </a: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Saudi Arabia ranks among one of the highest social media usage societies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Open Sans"/>
              <a:ea typeface="ＭＳ Ｐゴシック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473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fupm-seal.png"/>
          <p:cNvPicPr>
            <a:picLocks noChangeAspect="1"/>
          </p:cNvPicPr>
          <p:nvPr/>
        </p:nvPicPr>
        <p:blipFill rotWithShape="1">
          <a:blip r:embed="rId2" cstate="email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9396" y="403825"/>
            <a:ext cx="8790254" cy="14465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400" dirty="0">
                <a:latin typeface="Open Sans"/>
                <a:ea typeface="Open Sans"/>
                <a:cs typeface="Open Sans"/>
              </a:rPr>
              <a:t>Evolution of news dissemination</a:t>
            </a:r>
          </a:p>
          <a:p>
            <a:endParaRPr lang="en-US" sz="4400" dirty="0">
              <a:latin typeface="Open Sans"/>
              <a:ea typeface="ＭＳ Ｐゴシック"/>
              <a:cs typeface="Open San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381000" y="1371600"/>
            <a:ext cx="8458200" cy="0"/>
          </a:xfrm>
          <a:prstGeom prst="line">
            <a:avLst/>
          </a:prstGeom>
          <a:ln>
            <a:solidFill>
              <a:srgbClr val="0D7E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00" y="6323013"/>
            <a:ext cx="533400" cy="231775"/>
          </a:xfrm>
        </p:spPr>
        <p:txBody>
          <a:bodyPr/>
          <a:lstStyle/>
          <a:p>
            <a:fld id="{CF586195-1696-F14E-9957-94F667589638}" type="slidenum">
              <a:rPr lang="en-US" sz="800" b="1" smtClean="0">
                <a:solidFill>
                  <a:srgbClr val="595959"/>
                </a:solidFill>
              </a:rPr>
              <a:pPr/>
              <a:t>4</a:t>
            </a:fld>
            <a:endParaRPr lang="en-US" sz="800" b="1" dirty="0">
              <a:solidFill>
                <a:srgbClr val="595959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397" y="1854875"/>
            <a:ext cx="8201858" cy="31916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Calibri"/>
                <a:cs typeface="Calibri"/>
              </a:rPr>
              <a:t>We used to have traditional newspapers for news like Arab News, al Jazirah, Saudi Gazette</a:t>
            </a:r>
            <a:endParaRPr lang="en-US" sz="2800" dirty="0" err="1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Calibri"/>
                <a:cs typeface="Calibri"/>
              </a:rPr>
              <a:t>There also used to be magazines like </a:t>
            </a:r>
            <a:r>
              <a:rPr lang="en-GB" sz="2800" dirty="0" err="1">
                <a:latin typeface="Calibri"/>
                <a:ea typeface="Calibri"/>
                <a:cs typeface="Calibri"/>
              </a:rPr>
              <a:t>Ahlan</a:t>
            </a:r>
            <a:r>
              <a:rPr lang="en-GB" sz="2800" dirty="0">
                <a:latin typeface="Calibri"/>
                <a:ea typeface="Calibri"/>
                <a:cs typeface="Calibri"/>
              </a:rPr>
              <a:t> </a:t>
            </a:r>
            <a:r>
              <a:rPr lang="en-GB" sz="2800" dirty="0" err="1">
                <a:latin typeface="Calibri"/>
                <a:ea typeface="Calibri"/>
                <a:cs typeface="Calibri"/>
              </a:rPr>
              <a:t>Wasahlan</a:t>
            </a:r>
            <a:r>
              <a:rPr lang="en-GB" sz="2800" dirty="0">
                <a:latin typeface="Calibri"/>
                <a:ea typeface="Calibri"/>
                <a:cs typeface="Calibri"/>
              </a:rPr>
              <a:t> from Saudi Arabian airlines that has been cancelled</a:t>
            </a:r>
            <a:endParaRPr lang="en-US" sz="2800" dirty="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Calibri"/>
                <a:cs typeface="Calibri"/>
              </a:rPr>
              <a:t>Nowadays newspapers have shifted to online form</a:t>
            </a:r>
            <a:endParaRPr lang="en-US" sz="2800" dirty="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Calibri"/>
                <a:cs typeface="Calibri"/>
              </a:rPr>
              <a:t>Arab people also use more social media like twitter or snapchat to find news in KSA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E5D04-334F-9CCC-D99E-CDE68DDD5094}"/>
              </a:ext>
            </a:extLst>
          </p:cNvPr>
          <p:cNvSpPr txBox="1"/>
          <p:nvPr/>
        </p:nvSpPr>
        <p:spPr>
          <a:xfrm>
            <a:off x="3356576" y="6327953"/>
            <a:ext cx="461835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ＭＳ Ｐゴシック"/>
                <a:cs typeface="Arial"/>
              </a:rPr>
              <a:t>[4]</a:t>
            </a:r>
          </a:p>
          <a:p>
            <a:r>
              <a:rPr lang="en-US" dirty="0">
                <a:latin typeface="Arial"/>
                <a:ea typeface="ＭＳ Ｐゴシック"/>
                <a:cs typeface="Arial"/>
              </a:rPr>
              <a:t>S. J. Dixon, “Snapchat usage reach by country 2024,” </a:t>
            </a:r>
            <a:r>
              <a:rPr lang="en-US" i="1" dirty="0">
                <a:latin typeface="Arial"/>
                <a:ea typeface="ＭＳ Ｐゴシック"/>
                <a:cs typeface="Arial"/>
              </a:rPr>
              <a:t>Statista</a:t>
            </a:r>
            <a:r>
              <a:rPr lang="en-US" dirty="0">
                <a:latin typeface="Arial"/>
                <a:ea typeface="ＭＳ Ｐゴシック"/>
                <a:cs typeface="Arial"/>
              </a:rPr>
              <a:t>, Jun. 26, 2024. </a:t>
            </a:r>
            <a:r>
              <a:rPr lang="en-US" dirty="0">
                <a:latin typeface="Arial"/>
                <a:ea typeface="ＭＳ Ｐゴシック"/>
                <a:cs typeface="Arial"/>
                <a:hlinkClick r:id="rId3"/>
              </a:rPr>
              <a:t>https://www.statista.com/statistics/326445/leading-snapchat-market/</a:t>
            </a:r>
            <a:endParaRPr lang="en-US">
              <a:latin typeface="Arial"/>
              <a:ea typeface="ＭＳ Ｐゴシック"/>
              <a:cs typeface="Arial"/>
            </a:endParaRPr>
          </a:p>
          <a:p>
            <a:endParaRPr lang="en-US" dirty="0"/>
          </a:p>
        </p:txBody>
      </p:sp>
      <p:pic>
        <p:nvPicPr>
          <p:cNvPr id="6" name="Picture 5" descr="A close up of text&#10;&#10;Description automatically generated">
            <a:extLst>
              <a:ext uri="{FF2B5EF4-FFF2-40B4-BE49-F238E27FC236}">
                <a16:creationId xmlns:a16="http://schemas.microsoft.com/office/drawing/2014/main" id="{AB9E8C88-2FEA-E1BE-5560-D323C5F1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36986"/>
            <a:ext cx="9144000" cy="109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9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fupm-seal.png"/>
          <p:cNvPicPr>
            <a:picLocks noChangeAspect="1"/>
          </p:cNvPicPr>
          <p:nvPr/>
        </p:nvPicPr>
        <p:blipFill rotWithShape="1">
          <a:blip r:embed="rId2" cstate="email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83686" y="3775"/>
            <a:ext cx="8200320" cy="21236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400">
                <a:latin typeface="Open Sans"/>
                <a:ea typeface="Open Sans"/>
                <a:cs typeface="Open Sans"/>
              </a:rPr>
              <a:t>Benefits of social media for news </a:t>
            </a:r>
            <a:r>
              <a:rPr lang="en-US" sz="4400" err="1">
                <a:latin typeface="Open Sans"/>
                <a:ea typeface="Open Sans"/>
                <a:cs typeface="Open Sans"/>
              </a:rPr>
              <a:t>dissimanation</a:t>
            </a:r>
          </a:p>
          <a:p>
            <a:endParaRPr lang="en-US" sz="4400" dirty="0">
              <a:latin typeface="Open Sans"/>
              <a:cs typeface="Open San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381000" y="1371600"/>
            <a:ext cx="8458200" cy="0"/>
          </a:xfrm>
          <a:prstGeom prst="line">
            <a:avLst/>
          </a:prstGeom>
          <a:ln>
            <a:solidFill>
              <a:srgbClr val="0D7E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00" y="6323013"/>
            <a:ext cx="533400" cy="231775"/>
          </a:xfrm>
        </p:spPr>
        <p:txBody>
          <a:bodyPr/>
          <a:lstStyle/>
          <a:p>
            <a:fld id="{CF586195-1696-F14E-9957-94F667589638}" type="slidenum">
              <a:rPr lang="en-US" sz="800" b="1" smtClean="0">
                <a:solidFill>
                  <a:srgbClr val="595959"/>
                </a:solidFill>
              </a:rPr>
              <a:pPr/>
              <a:t>5</a:t>
            </a:fld>
            <a:endParaRPr lang="en-US" sz="800" b="1" dirty="0">
              <a:solidFill>
                <a:srgbClr val="595959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7967" y="1717715"/>
            <a:ext cx="8201858" cy="31916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Calibri"/>
                <a:cs typeface="Calibri"/>
              </a:rPr>
              <a:t>You can get real time updates from social media sites like snapchat</a:t>
            </a:r>
            <a:endParaRPr lang="en-US" sz="2800" dirty="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Calibri"/>
                <a:cs typeface="Calibri"/>
              </a:rPr>
              <a:t>There are multiple sources that are reporting on same event giving you multiple opinions on an event</a:t>
            </a:r>
            <a:endParaRPr lang="en-US" sz="2800" dirty="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Calibri"/>
                <a:cs typeface="Calibri"/>
              </a:rPr>
              <a:t>You can also share your opinion and read other people's opinion on events</a:t>
            </a:r>
            <a:endParaRPr lang="en-US" sz="2800" dirty="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2" descr="A screenshot of a map&#10;&#10;Description automatically generated">
            <a:extLst>
              <a:ext uri="{FF2B5EF4-FFF2-40B4-BE49-F238E27FC236}">
                <a16:creationId xmlns:a16="http://schemas.microsoft.com/office/drawing/2014/main" id="{0B5E867E-C127-C743-81E6-DBFBFE9A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697" y="4358885"/>
            <a:ext cx="3918858" cy="2320765"/>
          </a:xfrm>
          <a:prstGeom prst="rect">
            <a:avLst/>
          </a:prstGeom>
        </p:spPr>
      </p:pic>
      <p:pic>
        <p:nvPicPr>
          <p:cNvPr id="4" name="Picture 3" descr="A close up of text&#10;&#10;Description automatically generated">
            <a:extLst>
              <a:ext uri="{FF2B5EF4-FFF2-40B4-BE49-F238E27FC236}">
                <a16:creationId xmlns:a16="http://schemas.microsoft.com/office/drawing/2014/main" id="{A5F81735-FD13-88AA-6674-A5A55A2E4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57" y="4671179"/>
            <a:ext cx="4921220" cy="12027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87B60-54B3-9BB9-9B99-A9A76FB0CF12}"/>
              </a:ext>
            </a:extLst>
          </p:cNvPr>
          <p:cNvSpPr txBox="1"/>
          <p:nvPr/>
        </p:nvSpPr>
        <p:spPr>
          <a:xfrm>
            <a:off x="510768" y="5879707"/>
            <a:ext cx="4312849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[5]</a:t>
            </a:r>
          </a:p>
          <a:p>
            <a:r>
              <a:rPr lang="en-US" dirty="0">
                <a:latin typeface="Arial"/>
                <a:ea typeface="ＭＳ Ｐゴシック"/>
                <a:cs typeface="Arial"/>
              </a:rPr>
              <a:t>R. N. </a:t>
            </a:r>
            <a:r>
              <a:rPr lang="en-US" dirty="0" err="1">
                <a:latin typeface="Arial"/>
                <a:ea typeface="ＭＳ Ｐゴシック"/>
                <a:cs typeface="Arial"/>
              </a:rPr>
              <a:t>Aldekhyyel</a:t>
            </a:r>
            <a:r>
              <a:rPr lang="en-US" dirty="0">
                <a:latin typeface="Arial"/>
                <a:ea typeface="ＭＳ Ｐゴシック"/>
                <a:cs typeface="Arial"/>
              </a:rPr>
              <a:t> </a:t>
            </a:r>
            <a:r>
              <a:rPr lang="en-US" i="1" dirty="0">
                <a:latin typeface="Arial"/>
                <a:ea typeface="ＭＳ Ｐゴシック"/>
                <a:cs typeface="Arial"/>
              </a:rPr>
              <a:t>et al.</a:t>
            </a:r>
            <a:r>
              <a:rPr lang="en-US" dirty="0">
                <a:latin typeface="Arial"/>
                <a:ea typeface="ＭＳ Ｐゴシック"/>
                <a:cs typeface="Arial"/>
              </a:rPr>
              <a:t>, “The Saudi Ministries Twitter communication strategies during the COVID-19 pandemic: A qualitative content analysis study,” </a:t>
            </a:r>
            <a:r>
              <a:rPr lang="en-US" i="1" dirty="0">
                <a:latin typeface="Arial"/>
                <a:ea typeface="ＭＳ Ｐゴシック"/>
                <a:cs typeface="Arial"/>
              </a:rPr>
              <a:t>Public Health in Practice</a:t>
            </a:r>
            <a:r>
              <a:rPr lang="en-US" dirty="0">
                <a:latin typeface="Arial"/>
                <a:ea typeface="ＭＳ Ｐゴシック"/>
                <a:cs typeface="Arial"/>
              </a:rPr>
              <a:t>, vol. 3, p. 100257, Apr. 2022, </a:t>
            </a:r>
            <a:r>
              <a:rPr lang="en-US" dirty="0" err="1">
                <a:latin typeface="Arial"/>
                <a:ea typeface="ＭＳ Ｐゴシック"/>
                <a:cs typeface="Arial"/>
              </a:rPr>
              <a:t>doi</a:t>
            </a:r>
            <a:r>
              <a:rPr lang="en-US" dirty="0">
                <a:latin typeface="Arial"/>
                <a:ea typeface="ＭＳ Ｐゴシック"/>
                <a:cs typeface="Arial"/>
              </a:rPr>
              <a:t>: </a:t>
            </a:r>
            <a:r>
              <a:rPr lang="en-US" dirty="0">
                <a:latin typeface="Arial"/>
                <a:ea typeface="ＭＳ Ｐゴシック"/>
                <a:cs typeface="Arial"/>
                <a:hlinkClick r:id="rId5"/>
              </a:rPr>
              <a:t>https://doi.org/10.1016/j.puhip.2022.100257</a:t>
            </a:r>
            <a:r>
              <a:rPr lang="en-US" dirty="0">
                <a:latin typeface="Arial"/>
                <a:ea typeface="ＭＳ Ｐゴシック"/>
                <a:cs typeface="Arial"/>
              </a:rPr>
              <a:t>.</a:t>
            </a:r>
          </a:p>
          <a:p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41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fupm-seal.png"/>
          <p:cNvPicPr>
            <a:picLocks noChangeAspect="1"/>
          </p:cNvPicPr>
          <p:nvPr/>
        </p:nvPicPr>
        <p:blipFill rotWithShape="1">
          <a:blip r:embed="rId2" cstate="email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9396" y="3775"/>
            <a:ext cx="8200320" cy="21236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400" dirty="0">
                <a:latin typeface="Open Sans"/>
                <a:ea typeface="Open Sans"/>
                <a:cs typeface="Open Sans"/>
              </a:rPr>
              <a:t>Challenges of social media news </a:t>
            </a:r>
            <a:r>
              <a:rPr lang="en-US" sz="4400" dirty="0" err="1">
                <a:latin typeface="Open Sans"/>
                <a:ea typeface="Open Sans"/>
                <a:cs typeface="Open Sans"/>
              </a:rPr>
              <a:t>dissimanation</a:t>
            </a:r>
          </a:p>
          <a:p>
            <a:endParaRPr lang="en-US" sz="4400" dirty="0">
              <a:latin typeface="Open Sans"/>
              <a:cs typeface="Open San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381000" y="1371600"/>
            <a:ext cx="8458200" cy="0"/>
          </a:xfrm>
          <a:prstGeom prst="line">
            <a:avLst/>
          </a:prstGeom>
          <a:ln>
            <a:solidFill>
              <a:srgbClr val="0D7E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00" y="6323013"/>
            <a:ext cx="533400" cy="231775"/>
          </a:xfrm>
        </p:spPr>
        <p:txBody>
          <a:bodyPr/>
          <a:lstStyle/>
          <a:p>
            <a:fld id="{CF586195-1696-F14E-9957-94F667589638}" type="slidenum">
              <a:rPr lang="en-US" sz="800" b="1" smtClean="0">
                <a:solidFill>
                  <a:srgbClr val="595959"/>
                </a:solidFill>
              </a:rPr>
              <a:pPr/>
              <a:t>6</a:t>
            </a:fld>
            <a:endParaRPr lang="en-US" sz="800" b="1" dirty="0">
              <a:solidFill>
                <a:srgbClr val="595959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7967" y="1854875"/>
            <a:ext cx="8464748" cy="22878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Calibri"/>
                <a:cs typeface="Calibri"/>
              </a:rPr>
              <a:t>Challenges include misinformation on social media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ea typeface="Calibri"/>
                <a:cs typeface="Calibri"/>
              </a:rPr>
              <a:t>Unknown details might lead to people making wrong assumptions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800" dirty="0" err="1">
                <a:latin typeface="Calibri"/>
                <a:ea typeface="Calibri"/>
                <a:cs typeface="Calibri"/>
              </a:rPr>
              <a:t>Hamburgini</a:t>
            </a:r>
            <a:r>
              <a:rPr lang="en-GB" sz="2800" dirty="0">
                <a:latin typeface="Calibri"/>
                <a:ea typeface="Calibri"/>
                <a:cs typeface="Calibri"/>
              </a:rPr>
              <a:t> burger food poisoning was caused by the mayonnaise supplier caused people to not order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DAC5-3782-3DC9-360B-5A511F11BEDA}"/>
              </a:ext>
            </a:extLst>
          </p:cNvPr>
          <p:cNvSpPr txBox="1"/>
          <p:nvPr/>
        </p:nvSpPr>
        <p:spPr>
          <a:xfrm>
            <a:off x="4128968" y="6206490"/>
            <a:ext cx="501866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[3]</a:t>
            </a:r>
          </a:p>
          <a:p>
            <a:r>
              <a:rPr lang="en-US" dirty="0" err="1"/>
              <a:t>Ghadi</a:t>
            </a:r>
            <a:r>
              <a:rPr lang="en-US" dirty="0"/>
              <a:t> Joudah, “Botulism outbreak traced to mayonnaise at Riyadh restaurant,” </a:t>
            </a:r>
            <a:r>
              <a:rPr lang="en-US" i="1" dirty="0"/>
              <a:t>Arab News</a:t>
            </a:r>
            <a:r>
              <a:rPr lang="en-US" dirty="0"/>
              <a:t>, May 11, 2024. </a:t>
            </a:r>
            <a:r>
              <a:rPr lang="en-US" dirty="0">
                <a:hlinkClick r:id="rId3"/>
              </a:rPr>
              <a:t>https://www.arabnews.com/node/2508531/saudi-arabia</a:t>
            </a:r>
            <a:endParaRPr lang="en-US"/>
          </a:p>
          <a:p>
            <a:pPr algn="l"/>
            <a:endParaRPr lang="en-US" dirty="0"/>
          </a:p>
        </p:txBody>
      </p:sp>
      <p:pic>
        <p:nvPicPr>
          <p:cNvPr id="4" name="Picture 3" descr="A restaurant with a chef behind it&#10;&#10;Description automatically generated">
            <a:extLst>
              <a:ext uri="{FF2B5EF4-FFF2-40B4-BE49-F238E27FC236}">
                <a16:creationId xmlns:a16="http://schemas.microsoft.com/office/drawing/2014/main" id="{4D7D4F69-D08F-ADFD-280C-23A284A7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512" y="4195837"/>
            <a:ext cx="3718701" cy="2055557"/>
          </a:xfrm>
          <a:prstGeom prst="rect">
            <a:avLst/>
          </a:prstGeom>
        </p:spPr>
      </p:pic>
      <p:pic>
        <p:nvPicPr>
          <p:cNvPr id="5" name="Picture 4" descr="A white plastic container with a green lid&#10;&#10;Description automatically generated">
            <a:extLst>
              <a:ext uri="{FF2B5EF4-FFF2-40B4-BE49-F238E27FC236}">
                <a16:creationId xmlns:a16="http://schemas.microsoft.com/office/drawing/2014/main" id="{95600FCF-042E-02A4-CCF9-24DE173EA8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740" r="22135" b="-1260"/>
          <a:stretch/>
        </p:blipFill>
        <p:spPr>
          <a:xfrm>
            <a:off x="4416060" y="4267130"/>
            <a:ext cx="1013650" cy="1912273"/>
          </a:xfrm>
          <a:prstGeom prst="rect">
            <a:avLst/>
          </a:prstGeom>
        </p:spPr>
      </p:pic>
      <p:pic>
        <p:nvPicPr>
          <p:cNvPr id="6" name="Picture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3AB16A7-F13A-B845-8E7F-B0405D11F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151" y="4137910"/>
            <a:ext cx="413385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97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fupm-seal.png"/>
          <p:cNvPicPr>
            <a:picLocks noChangeAspect="1"/>
          </p:cNvPicPr>
          <p:nvPr/>
        </p:nvPicPr>
        <p:blipFill rotWithShape="1">
          <a:blip r:embed="rId2" cstate="email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9396" y="403825"/>
            <a:ext cx="8200320" cy="14465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400" dirty="0">
                <a:latin typeface="Open Sans"/>
                <a:ea typeface="Open Sans"/>
                <a:cs typeface="Open Sans"/>
              </a:rPr>
              <a:t>Societal Impact of many news</a:t>
            </a:r>
            <a:endParaRPr lang="en-US" dirty="0"/>
          </a:p>
          <a:p>
            <a:endParaRPr lang="en-US" sz="4400" dirty="0">
              <a:latin typeface="Open Sans"/>
              <a:cs typeface="Open San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381000" y="1371600"/>
            <a:ext cx="8458200" cy="0"/>
          </a:xfrm>
          <a:prstGeom prst="line">
            <a:avLst/>
          </a:prstGeom>
          <a:ln>
            <a:solidFill>
              <a:srgbClr val="0D7E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00" y="6323013"/>
            <a:ext cx="533400" cy="231775"/>
          </a:xfrm>
        </p:spPr>
        <p:txBody>
          <a:bodyPr/>
          <a:lstStyle/>
          <a:p>
            <a:fld id="{CF586195-1696-F14E-9957-94F667589638}" type="slidenum">
              <a:rPr lang="en-US" sz="800" b="1" smtClean="0">
                <a:solidFill>
                  <a:srgbClr val="595959"/>
                </a:solidFill>
              </a:rPr>
              <a:pPr/>
              <a:t>7</a:t>
            </a:fld>
            <a:endParaRPr lang="en-US" sz="800" b="1" dirty="0">
              <a:solidFill>
                <a:srgbClr val="595959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49397" y="1523405"/>
            <a:ext cx="8453318" cy="409548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Previously people watched one single main tv channel where they get their news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alibri"/>
                <a:ea typeface="Calibri"/>
                <a:cs typeface="Calibri"/>
              </a:rPr>
              <a:t>As we have more options to see news, we don’t watch same news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>
                <a:latin typeface="Calibri"/>
                <a:ea typeface="Calibri"/>
                <a:cs typeface="Calibri"/>
              </a:rPr>
              <a:t>Leading to people not seeing same news events</a:t>
            </a:r>
            <a:endParaRPr lang="en-US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This is further not helped by algorithms that give individuals different news that they are interested in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This hurts real life conversations people don’t have the same news stories to share (no conversation starters)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D5681-9426-506D-FE61-083CA40B8AE9}"/>
              </a:ext>
            </a:extLst>
          </p:cNvPr>
          <p:cNvSpPr txBox="1"/>
          <p:nvPr/>
        </p:nvSpPr>
        <p:spPr>
          <a:xfrm>
            <a:off x="1303020" y="6320790"/>
            <a:ext cx="784098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[2]</a:t>
            </a:r>
          </a:p>
          <a:p>
            <a:r>
              <a:rPr lang="en-US" dirty="0">
                <a:latin typeface="Arial"/>
                <a:ea typeface="ＭＳ Ｐゴシック"/>
                <a:cs typeface="Arial"/>
              </a:rPr>
              <a:t>M. Pat and The Film Theorists, “Film Theory: How YouTube BROKE Your Brain!,” </a:t>
            </a:r>
            <a:r>
              <a:rPr lang="en-US" i="1" dirty="0">
                <a:latin typeface="Arial"/>
                <a:ea typeface="ＭＳ Ｐゴシック"/>
                <a:cs typeface="Arial"/>
                <a:hlinkClick r:id="rId3"/>
              </a:rPr>
              <a:t>www.youtube.com</a:t>
            </a:r>
            <a:r>
              <a:rPr lang="en-US" dirty="0">
                <a:latin typeface="Arial"/>
                <a:ea typeface="ＭＳ Ｐゴシック"/>
                <a:cs typeface="Arial"/>
              </a:rPr>
              <a:t>, Dec. 10, 2023. </a:t>
            </a:r>
            <a:r>
              <a:rPr lang="en-US" dirty="0">
                <a:latin typeface="Arial"/>
                <a:ea typeface="ＭＳ Ｐゴシック"/>
                <a:cs typeface="Arial"/>
                <a:hlinkClick r:id="rId4"/>
              </a:rPr>
              <a:t>https://www.youtube.com/watch?v=RXiLAn3vUKg</a:t>
            </a:r>
            <a:r>
              <a:rPr lang="en-US" dirty="0">
                <a:latin typeface="Arial"/>
                <a:ea typeface="ＭＳ Ｐゴシック"/>
                <a:cs typeface="Arial"/>
              </a:rPr>
              <a:t> (accessed Dec. 12, 2023).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fupm-seal.png"/>
          <p:cNvPicPr>
            <a:picLocks noChangeAspect="1"/>
          </p:cNvPicPr>
          <p:nvPr/>
        </p:nvPicPr>
        <p:blipFill rotWithShape="1">
          <a:blip r:embed="rId2" cstate="email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9396" y="403825"/>
            <a:ext cx="8200320" cy="76944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400" dirty="0">
                <a:latin typeface="Open Sans"/>
                <a:ea typeface="Open Sans"/>
                <a:cs typeface="Open Sans"/>
              </a:rPr>
              <a:t>Media Algorithms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381000" y="1371600"/>
            <a:ext cx="8458200" cy="0"/>
          </a:xfrm>
          <a:prstGeom prst="line">
            <a:avLst/>
          </a:prstGeom>
          <a:ln>
            <a:solidFill>
              <a:srgbClr val="0D7E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00" y="6323013"/>
            <a:ext cx="533400" cy="231775"/>
          </a:xfrm>
        </p:spPr>
        <p:txBody>
          <a:bodyPr/>
          <a:lstStyle/>
          <a:p>
            <a:fld id="{CF586195-1696-F14E-9957-94F667589638}" type="slidenum">
              <a:rPr lang="en-US" sz="800" b="1" smtClean="0">
                <a:solidFill>
                  <a:srgbClr val="595959"/>
                </a:solidFill>
              </a:rPr>
              <a:pPr/>
              <a:t>8</a:t>
            </a:fld>
            <a:endParaRPr lang="en-US" sz="800" b="1" dirty="0">
              <a:solidFill>
                <a:srgbClr val="595959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586" y="1380820"/>
            <a:ext cx="4757057" cy="616271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As many people use social media, algorithms affect us more with us not realizing it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People get addicted to social media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  <a:buChar char="•"/>
            </a:pPr>
            <a:r>
              <a:rPr lang="en-GB" sz="2800" dirty="0">
                <a:latin typeface="Calibri"/>
                <a:ea typeface="Calibri"/>
                <a:cs typeface="Calibri"/>
              </a:rPr>
              <a:t>People only look at their own news personalities </a:t>
            </a:r>
            <a:r>
              <a:rPr lang="en-GB" sz="2800">
                <a:latin typeface="Calibri"/>
                <a:ea typeface="Calibri"/>
                <a:cs typeface="Calibri"/>
              </a:rPr>
              <a:t>without looking at other people's perspective </a:t>
            </a:r>
            <a:endParaRPr lang="en-US" sz="280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,Sans-Serif" panose="020B0604020202020204" pitchFamily="34" charset="0"/>
              <a:buChar char="•"/>
            </a:pPr>
            <a:r>
              <a:rPr lang="en-GB" sz="2800" dirty="0">
                <a:latin typeface="Calibri"/>
                <a:ea typeface="Calibri"/>
                <a:cs typeface="Calibri"/>
              </a:rPr>
              <a:t>This is accelerated by media algorithms showing you only what you want to see</a:t>
            </a:r>
            <a:endParaRPr lang="en-US" sz="2800" dirty="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Calibri"/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35BD2-B42F-CF98-0E71-42C9EEE60E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95" t="7391" r="14807" b="3622"/>
          <a:stretch/>
        </p:blipFill>
        <p:spPr>
          <a:xfrm>
            <a:off x="5009765" y="1383167"/>
            <a:ext cx="4130953" cy="534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kfupm-seal.png"/>
          <p:cNvPicPr>
            <a:picLocks noChangeAspect="1"/>
          </p:cNvPicPr>
          <p:nvPr/>
        </p:nvPicPr>
        <p:blipFill rotWithShape="1">
          <a:blip r:embed="rId2" cstate="email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3"/>
          <a:stretch/>
        </p:blipFill>
        <p:spPr>
          <a:xfrm>
            <a:off x="0" y="0"/>
            <a:ext cx="5115855" cy="685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9396" y="403825"/>
            <a:ext cx="8200320" cy="144655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4400" dirty="0">
                <a:latin typeface="Open Sans"/>
                <a:ea typeface="Open Sans"/>
                <a:cs typeface="Open Sans"/>
              </a:rPr>
              <a:t>Government Regulations</a:t>
            </a:r>
          </a:p>
          <a:p>
            <a:endParaRPr lang="en-US" sz="4400" dirty="0">
              <a:latin typeface="Open Sans"/>
              <a:cs typeface="Open San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381000" y="1371600"/>
            <a:ext cx="8458200" cy="0"/>
          </a:xfrm>
          <a:prstGeom prst="line">
            <a:avLst/>
          </a:prstGeom>
          <a:ln>
            <a:solidFill>
              <a:srgbClr val="0D7E4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6200" y="6323013"/>
            <a:ext cx="533400" cy="231775"/>
          </a:xfrm>
        </p:spPr>
        <p:txBody>
          <a:bodyPr/>
          <a:lstStyle/>
          <a:p>
            <a:fld id="{CF586195-1696-F14E-9957-94F667589638}" type="slidenum">
              <a:rPr lang="en-US" sz="800" b="1" smtClean="0">
                <a:solidFill>
                  <a:srgbClr val="595959"/>
                </a:solidFill>
              </a:rPr>
              <a:pPr/>
              <a:t>9</a:t>
            </a:fld>
            <a:endParaRPr lang="en-US" sz="800" b="1" dirty="0">
              <a:solidFill>
                <a:srgbClr val="595959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5097" y="1397675"/>
            <a:ext cx="8201858" cy="319164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PDPL laws for personal data implemented September 2023 for data privacy and protection</a:t>
            </a:r>
            <a:endParaRPr lang="en-US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New rules are constantly being introduced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Calibri"/>
                <a:ea typeface="Calibri"/>
                <a:cs typeface="Calibri"/>
              </a:rPr>
              <a:t>New regulation is still a slow process for uncharted territories like media algorithms that are difficult to make rules for (at what point they become harmful)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800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1B562-A887-0C46-C8DB-B13528CED1C3}"/>
              </a:ext>
            </a:extLst>
          </p:cNvPr>
          <p:cNvSpPr txBox="1"/>
          <p:nvPr/>
        </p:nvSpPr>
        <p:spPr>
          <a:xfrm>
            <a:off x="822960" y="5852160"/>
            <a:ext cx="8321040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Arial"/>
                <a:ea typeface="ＭＳ Ｐゴシック"/>
                <a:cs typeface="Arial"/>
              </a:rPr>
              <a:t>[1]</a:t>
            </a:r>
            <a:endParaRPr lang="en-US" dirty="0"/>
          </a:p>
          <a:p>
            <a:r>
              <a:rPr lang="en-US" sz="1200" dirty="0">
                <a:latin typeface="Arial"/>
                <a:ea typeface="ＭＳ Ｐゴシック"/>
                <a:cs typeface="Arial"/>
              </a:rPr>
              <a:t>Ksenia Andreeva and A. </a:t>
            </a:r>
            <a:r>
              <a:rPr lang="en-US" sz="1200" dirty="0" err="1">
                <a:latin typeface="Arial"/>
                <a:ea typeface="ＭＳ Ｐゴシック"/>
                <a:cs typeface="Arial"/>
              </a:rPr>
              <a:t>Neskoromyuk</a:t>
            </a:r>
            <a:r>
              <a:rPr lang="en-US" sz="1200" dirty="0">
                <a:latin typeface="Arial"/>
                <a:ea typeface="ＭＳ Ｐゴシック"/>
                <a:cs typeface="Arial"/>
              </a:rPr>
              <a:t>, “Saudi Arabia Personal Data Protection Law: Transition Period Ends September 14,” </a:t>
            </a:r>
            <a:r>
              <a:rPr lang="en-US" sz="1200" i="1" dirty="0">
                <a:latin typeface="Arial"/>
                <a:ea typeface="ＭＳ Ｐゴシック"/>
                <a:cs typeface="Arial"/>
              </a:rPr>
              <a:t>Morganlewis.com</a:t>
            </a:r>
            <a:r>
              <a:rPr lang="en-US" sz="1200" dirty="0">
                <a:latin typeface="Arial"/>
                <a:ea typeface="ＭＳ Ｐゴシック"/>
                <a:cs typeface="Arial"/>
              </a:rPr>
              <a:t>, Sep. 12, 2024. </a:t>
            </a:r>
            <a:r>
              <a:rPr lang="en-US" sz="1200" dirty="0">
                <a:latin typeface="Arial"/>
                <a:ea typeface="ＭＳ Ｐゴシック"/>
                <a:cs typeface="Arial"/>
                <a:hlinkClick r:id="rId3"/>
              </a:rPr>
              <a:t>https://www.morganlewis.com/pubs/2024/09/saudi-arabia-personal-data-protection-law-transition-period-ends-september-14</a:t>
            </a:r>
            <a:endParaRPr lang="en-US">
              <a:latin typeface="Arial"/>
              <a:cs typeface="Arial"/>
            </a:endParaRPr>
          </a:p>
          <a:p>
            <a:endParaRPr lang="en-US" sz="1200" dirty="0">
              <a:latin typeface="Times New Roman"/>
              <a:ea typeface="ＭＳ Ｐゴシック"/>
              <a:cs typeface="Times New Roman"/>
            </a:endParaRPr>
          </a:p>
          <a:p>
            <a:pPr algn="l"/>
            <a:endParaRPr lang="en-US" dirty="0"/>
          </a:p>
        </p:txBody>
      </p:sp>
      <p:pic>
        <p:nvPicPr>
          <p:cNvPr id="4" name="Picture 3" descr="A logo of a folder with a sword&#10;&#10;Description automatically generated">
            <a:extLst>
              <a:ext uri="{FF2B5EF4-FFF2-40B4-BE49-F238E27FC236}">
                <a16:creationId xmlns:a16="http://schemas.microsoft.com/office/drawing/2014/main" id="{C8FA68C3-D979-68ED-02F1-E4F8AA080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4408170"/>
            <a:ext cx="3371850" cy="1424940"/>
          </a:xfrm>
          <a:prstGeom prst="rect">
            <a:avLst/>
          </a:prstGeom>
        </p:spPr>
      </p:pic>
      <p:pic>
        <p:nvPicPr>
          <p:cNvPr id="5" name="Picture 4" descr="A logo with a palm tree in the middle&#10;&#10;Description automatically generated">
            <a:extLst>
              <a:ext uri="{FF2B5EF4-FFF2-40B4-BE49-F238E27FC236}">
                <a16:creationId xmlns:a16="http://schemas.microsoft.com/office/drawing/2014/main" id="{74A20228-360C-D80D-4776-5E12902F5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930" y="4406265"/>
            <a:ext cx="1188720" cy="1417320"/>
          </a:xfrm>
          <a:prstGeom prst="rect">
            <a:avLst/>
          </a:prstGeom>
        </p:spPr>
      </p:pic>
      <p:pic>
        <p:nvPicPr>
          <p:cNvPr id="6" name="Picture 5" descr="A logo with a palm tree and text&#10;&#10;Description automatically generated">
            <a:extLst>
              <a:ext uri="{FF2B5EF4-FFF2-40B4-BE49-F238E27FC236}">
                <a16:creationId xmlns:a16="http://schemas.microsoft.com/office/drawing/2014/main" id="{4DE1F1BB-8710-1F47-B639-B627A036D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2685" y="4387215"/>
            <a:ext cx="1466850" cy="1466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F2615F-1130-31AB-8681-A9620779D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30" y="4742498"/>
            <a:ext cx="2194560" cy="573405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8806D89B-9499-1AED-27FB-B04401814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9005" y="1905"/>
            <a:ext cx="1569720" cy="131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76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andAm-Indecomm Integration IT">
  <a:themeElements>
    <a:clrScheme name="LandAm-Indecomm Integration I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ndAm-Indecomm Integration I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LandAm-Indecomm Integration I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dAm-Indecomm Integration I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dAm-Indecomm Integration I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dAm-Indecomm Integration I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dAm-Indecomm Integration I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ndAm-Indecomm Integration I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dAm-Indecomm Integration I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dAm-Indecomm Integration I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dAm-Indecomm Integration I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dAm-Indecomm Integration I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dAm-Indecomm Integration I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ndAm-Indecomm Integration I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LandAm-Indecomm Integration IT</Template>
  <TotalTime>46341</TotalTime>
  <Words>33</Words>
  <Application>Microsoft Office PowerPoint</Application>
  <PresentationFormat>On-screen Show (4:3)</PresentationFormat>
  <Paragraphs>16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LandAm-Indecomm Integration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Hosam Rowaihy</Manager>
  <Company>Information Technology Center (ITC), KFUPM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aldamer@kfupm.edu.sa</dc:creator>
  <cp:lastModifiedBy>Dr. Muhammad Saeed</cp:lastModifiedBy>
  <cp:revision>1452</cp:revision>
  <dcterms:created xsi:type="dcterms:W3CDTF">2004-01-15T15:01:45Z</dcterms:created>
  <dcterms:modified xsi:type="dcterms:W3CDTF">2024-12-02T23:22:18Z</dcterms:modified>
</cp:coreProperties>
</file>